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59" r:id="rId3"/>
    <p:sldId id="276" r:id="rId4"/>
    <p:sldId id="260" r:id="rId5"/>
    <p:sldId id="261" r:id="rId6"/>
    <p:sldId id="262" r:id="rId7"/>
    <p:sldId id="277" r:id="rId8"/>
    <p:sldId id="263" r:id="rId9"/>
    <p:sldId id="265" r:id="rId10"/>
    <p:sldId id="266" r:id="rId11"/>
    <p:sldId id="278" r:id="rId12"/>
    <p:sldId id="279" r:id="rId13"/>
    <p:sldId id="267" r:id="rId14"/>
    <p:sldId id="268" r:id="rId15"/>
    <p:sldId id="269" r:id="rId16"/>
    <p:sldId id="270" r:id="rId17"/>
    <p:sldId id="271" r:id="rId18"/>
    <p:sldId id="272" r:id="rId19"/>
    <p:sldId id="273" r:id="rId20"/>
    <p:sldId id="274" r:id="rId21"/>
    <p:sldId id="275"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A6CE1-5950-4544-A98B-E54F609FCE7E}" type="datetimeFigureOut">
              <a:rPr lang="en-US" smtClean="0"/>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36962-8815-459C-A856-E5C0B6C6F5F6}" type="slidenum">
              <a:rPr lang="en-US" smtClean="0"/>
              <a:t>‹#›</a:t>
            </a:fld>
            <a:endParaRPr lang="en-US"/>
          </a:p>
        </p:txBody>
      </p:sp>
    </p:spTree>
    <p:extLst>
      <p:ext uri="{BB962C8B-B14F-4D97-AF65-F5344CB8AC3E}">
        <p14:creationId xmlns:p14="http://schemas.microsoft.com/office/powerpoint/2010/main" val="142975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xfrm>
            <a:off x="1150938" y="692150"/>
            <a:ext cx="4556125" cy="3416300"/>
          </a:xfrm>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xfrm>
            <a:off x="1150938" y="692150"/>
            <a:ext cx="4556125" cy="3416300"/>
          </a:xfrm>
          <a:ln/>
        </p:spPr>
      </p:sp>
      <p:sp>
        <p:nvSpPr>
          <p:cNvPr id="123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220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Rot="1" noChangeAspect="1" noChangeArrowheads="1" noTextEdit="1"/>
          </p:cNvSpPr>
          <p:nvPr>
            <p:ph type="sldImg"/>
          </p:nvPr>
        </p:nvSpPr>
        <p:spPr>
          <a:xfrm>
            <a:off x="1150938" y="692150"/>
            <a:ext cx="4556125" cy="3416300"/>
          </a:xfrm>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8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spect="1" noChangeArrowheads="1" noTextEdit="1"/>
          </p:cNvSpPr>
          <p:nvPr>
            <p:ph type="sldImg"/>
          </p:nvPr>
        </p:nvSpPr>
        <p:spPr>
          <a:xfrm>
            <a:off x="1150938" y="692150"/>
            <a:ext cx="4556125" cy="3416300"/>
          </a:xfrm>
          <a:ln/>
        </p:spPr>
      </p:sp>
      <p:sp>
        <p:nvSpPr>
          <p:cNvPr id="123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241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xfrm>
            <a:off x="1150938" y="692150"/>
            <a:ext cx="4556125" cy="3416300"/>
          </a:xfrm>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Rot="1" noChangeAspect="1" noChangeArrowheads="1" noTextEdit="1"/>
          </p:cNvSpPr>
          <p:nvPr>
            <p:ph type="sldImg"/>
          </p:nvPr>
        </p:nvSpPr>
        <p:spPr>
          <a:xfrm>
            <a:off x="1150938" y="692150"/>
            <a:ext cx="4556125" cy="3416300"/>
          </a:xfrm>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13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xfrm>
            <a:off x="1150938" y="692150"/>
            <a:ext cx="4556125" cy="3416300"/>
          </a:xfrm>
          <a:ln/>
        </p:spPr>
      </p:sp>
      <p:sp>
        <p:nvSpPr>
          <p:cNvPr id="121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Rot="1" noChangeAspect="1" noChangeArrowheads="1" noTextEdit="1"/>
          </p:cNvSpPr>
          <p:nvPr>
            <p:ph type="sldImg"/>
          </p:nvPr>
        </p:nvSpPr>
        <p:spPr>
          <a:xfrm>
            <a:off x="1150938" y="692150"/>
            <a:ext cx="4556125" cy="3416300"/>
          </a:xfrm>
          <a:ln/>
        </p:spPr>
      </p:sp>
      <p:sp>
        <p:nvSpPr>
          <p:cNvPr id="122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Rot="1" noChangeAspect="1" noChangeArrowheads="1" noTextEdit="1"/>
          </p:cNvSpPr>
          <p:nvPr>
            <p:ph type="sldImg"/>
          </p:nvPr>
        </p:nvSpPr>
        <p:spPr>
          <a:xfrm>
            <a:off x="1150938" y="692150"/>
            <a:ext cx="4556125" cy="3416300"/>
          </a:xfrm>
          <a:ln/>
        </p:spPr>
      </p:sp>
      <p:sp>
        <p:nvSpPr>
          <p:cNvPr id="122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Rot="1" noChangeAspect="1" noChangeArrowheads="1" noTextEdit="1"/>
          </p:cNvSpPr>
          <p:nvPr>
            <p:ph type="sldImg"/>
          </p:nvPr>
        </p:nvSpPr>
        <p:spPr>
          <a:xfrm>
            <a:off x="1150938" y="692150"/>
            <a:ext cx="4556125" cy="3416300"/>
          </a:xfrm>
          <a:ln/>
        </p:spPr>
      </p:sp>
      <p:sp>
        <p:nvSpPr>
          <p:cNvPr id="122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Rot="1" noChangeAspect="1" noChangeArrowheads="1" noTextEdit="1"/>
          </p:cNvSpPr>
          <p:nvPr>
            <p:ph type="sldImg"/>
          </p:nvPr>
        </p:nvSpPr>
        <p:spPr>
          <a:xfrm>
            <a:off x="1150938" y="692150"/>
            <a:ext cx="4556125" cy="3416300"/>
          </a:xfrm>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spect="1" noChangeArrowheads="1" noTextEdit="1"/>
          </p:cNvSpPr>
          <p:nvPr>
            <p:ph type="sldImg"/>
          </p:nvPr>
        </p:nvSpPr>
        <p:spPr>
          <a:xfrm>
            <a:off x="1150938" y="692150"/>
            <a:ext cx="4556125" cy="3416300"/>
          </a:xfrm>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CBBC03B-6DD9-4EFC-BB62-74EDDA6A9602}"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44250-4981-4E21-8AAF-2A840C1E3670}"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BC03B-6DD9-4EFC-BB62-74EDDA6A9602}"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BC03B-6DD9-4EFC-BB62-74EDDA6A9602}"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CBBC03B-6DD9-4EFC-BB62-74EDDA6A9602}"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44250-4981-4E21-8AAF-2A840C1E3670}"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BC03B-6DD9-4EFC-BB62-74EDDA6A9602}"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CBBC03B-6DD9-4EFC-BB62-74EDDA6A9602}"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BBC03B-6DD9-4EFC-BB62-74EDDA6A9602}"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BBC03B-6DD9-4EFC-BB62-74EDDA6A9602}"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BC03B-6DD9-4EFC-BB62-74EDDA6A9602}"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BC03B-6DD9-4EFC-BB62-74EDDA6A9602}"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BC03B-6DD9-4EFC-BB62-74EDDA6A9602}"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44250-4981-4E21-8AAF-2A840C1E36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CBBC03B-6DD9-4EFC-BB62-74EDDA6A9602}" type="datetimeFigureOut">
              <a:rPr lang="en-US" smtClean="0"/>
              <a:t>10/23/2013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9A44250-4981-4E21-8AAF-2A840C1E36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z="7200" dirty="0" smtClean="0"/>
              <a:t>Biodiversity</a:t>
            </a:r>
            <a:endParaRPr lang="en-US" sz="7200" dirty="0"/>
          </a:p>
        </p:txBody>
      </p:sp>
    </p:spTree>
    <p:extLst>
      <p:ext uri="{BB962C8B-B14F-4D97-AF65-F5344CB8AC3E}">
        <p14:creationId xmlns:p14="http://schemas.microsoft.com/office/powerpoint/2010/main" val="37979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7785" name="Rectangle 9"/>
          <p:cNvSpPr>
            <a:spLocks noGrp="1" noChangeArrowheads="1"/>
          </p:cNvSpPr>
          <p:nvPr>
            <p:ph type="title"/>
          </p:nvPr>
        </p:nvSpPr>
        <p:spPr/>
        <p:txBody>
          <a:bodyPr>
            <a:normAutofit/>
          </a:bodyPr>
          <a:lstStyle/>
          <a:p>
            <a:r>
              <a:rPr lang="en-US" dirty="0"/>
              <a:t>Species Are Connected to Ecosystems</a:t>
            </a:r>
          </a:p>
        </p:txBody>
      </p:sp>
      <p:sp>
        <p:nvSpPr>
          <p:cNvPr id="1227782"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buClr>
                <a:srgbClr val="FFFFFF"/>
              </a:buClr>
            </a:pPr>
            <a:r>
              <a:rPr lang="en-US" sz="2800" dirty="0"/>
              <a:t>When scientists study any species closely, they find that it plays an important role in an ecosystem.</a:t>
            </a:r>
          </a:p>
          <a:p>
            <a:pPr>
              <a:buClr>
                <a:srgbClr val="FFFFFF"/>
              </a:buClr>
            </a:pPr>
            <a:endParaRPr lang="en-US" sz="2800" dirty="0" smtClean="0"/>
          </a:p>
          <a:p>
            <a:pPr>
              <a:buClr>
                <a:srgbClr val="FFFFFF"/>
              </a:buClr>
            </a:pPr>
            <a:r>
              <a:rPr lang="en-US" sz="2800" dirty="0" smtClean="0"/>
              <a:t>Every </a:t>
            </a:r>
            <a:r>
              <a:rPr lang="en-US" sz="2800" dirty="0"/>
              <a:t>species is probably either dependent on or depended upon by at least one other species in ways that are not always obvious.</a:t>
            </a:r>
          </a:p>
          <a:p>
            <a:pPr>
              <a:buClr>
                <a:srgbClr val="FFFFFF"/>
              </a:buClr>
            </a:pPr>
            <a:endParaRPr lang="en-US" sz="2800" dirty="0" smtClean="0"/>
          </a:p>
          <a:p>
            <a:pPr>
              <a:buClr>
                <a:srgbClr val="FFFFFF"/>
              </a:buClr>
            </a:pPr>
            <a:r>
              <a:rPr lang="en-US" sz="2800" dirty="0" smtClean="0"/>
              <a:t>When </a:t>
            </a:r>
            <a:r>
              <a:rPr lang="en-US" sz="2800" dirty="0"/>
              <a:t>one species disappears from an ecosystem, a strand in a food web is removed. </a:t>
            </a:r>
          </a:p>
        </p:txBody>
      </p:sp>
    </p:spTree>
    <p:extLst>
      <p:ext uri="{BB962C8B-B14F-4D97-AF65-F5344CB8AC3E}">
        <p14:creationId xmlns:p14="http://schemas.microsoft.com/office/powerpoint/2010/main" val="3533743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77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77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77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8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1"/>
            <a:ext cx="84581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62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05800" cy="679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8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33" name="Rectangle 9"/>
          <p:cNvSpPr>
            <a:spLocks noGrp="1" noChangeArrowheads="1"/>
          </p:cNvSpPr>
          <p:nvPr>
            <p:ph type="title"/>
          </p:nvPr>
        </p:nvSpPr>
        <p:spPr/>
        <p:txBody>
          <a:bodyPr>
            <a:normAutofit/>
          </a:bodyPr>
          <a:lstStyle/>
          <a:p>
            <a:r>
              <a:rPr lang="en-US" dirty="0"/>
              <a:t>Species Are Connected to Ecosystems</a:t>
            </a:r>
          </a:p>
        </p:txBody>
      </p:sp>
      <p:sp>
        <p:nvSpPr>
          <p:cNvPr id="1229830" name="Rectangle 6"/>
          <p:cNvSpPr>
            <a:spLocks noGrp="1" noChangeArrowheads="1"/>
          </p:cNvSpPr>
          <p:nvPr>
            <p:ph sz="quarter" idx="13"/>
          </p:nvPr>
        </p:nvSpPr>
        <p:spPr>
          <a:xfrm>
            <a:off x="428625" y="1498600"/>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buClr>
                <a:srgbClr val="FFFFFF"/>
              </a:buClr>
            </a:pPr>
            <a:r>
              <a:rPr lang="en-US" sz="3200" dirty="0" smtClean="0"/>
              <a:t>A </a:t>
            </a:r>
            <a:r>
              <a:rPr lang="en-US" sz="3200" b="1" dirty="0">
                <a:solidFill>
                  <a:srgbClr val="FFCC00"/>
                </a:solidFill>
              </a:rPr>
              <a:t>keystone species</a:t>
            </a:r>
            <a:r>
              <a:rPr lang="en-US" sz="3200" dirty="0"/>
              <a:t> is a species that is critical to the functioning of the ecosystem in which it lives because it affects the survival and abundance of many other species in its community.</a:t>
            </a:r>
          </a:p>
          <a:p>
            <a:pPr>
              <a:buClr>
                <a:srgbClr val="FFFFFF"/>
              </a:buClr>
            </a:pPr>
            <a:endParaRPr lang="en-US" sz="3200" dirty="0" smtClean="0"/>
          </a:p>
          <a:p>
            <a:pPr>
              <a:buClr>
                <a:srgbClr val="FFFFFF"/>
              </a:buClr>
            </a:pPr>
            <a:r>
              <a:rPr lang="en-US" sz="3200" dirty="0" smtClean="0"/>
              <a:t>An </a:t>
            </a:r>
            <a:r>
              <a:rPr lang="en-US" sz="3200" dirty="0"/>
              <a:t>example is the sea otter. The loss of the sea otter populations led to an unchecked sea urchin population, which ate all the kelp leading to the loss of kelp beds along the U.S. Pacific Coast. </a:t>
            </a:r>
          </a:p>
        </p:txBody>
      </p:sp>
    </p:spTree>
    <p:extLst>
      <p:ext uri="{BB962C8B-B14F-4D97-AF65-F5344CB8AC3E}">
        <p14:creationId xmlns:p14="http://schemas.microsoft.com/office/powerpoint/2010/main" val="1747473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8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81" name="Rectangle 9"/>
          <p:cNvSpPr>
            <a:spLocks noGrp="1" noChangeArrowheads="1"/>
          </p:cNvSpPr>
          <p:nvPr>
            <p:ph type="title"/>
          </p:nvPr>
        </p:nvSpPr>
        <p:spPr/>
        <p:txBody>
          <a:bodyPr>
            <a:normAutofit/>
          </a:bodyPr>
          <a:lstStyle/>
          <a:p>
            <a:r>
              <a:rPr lang="en-US" dirty="0"/>
              <a:t>Species and Population Survival</a:t>
            </a:r>
          </a:p>
        </p:txBody>
      </p:sp>
      <p:sp>
        <p:nvSpPr>
          <p:cNvPr id="1231878"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a:bodyPr>
          <a:lstStyle/>
          <a:p>
            <a:pPr>
              <a:buClr>
                <a:srgbClr val="FFFFFF"/>
              </a:buClr>
            </a:pPr>
            <a:r>
              <a:rPr lang="en-US" sz="3600" dirty="0"/>
              <a:t>The level of genetic diversity within populations is a critical factor in species survival.</a:t>
            </a:r>
          </a:p>
          <a:p>
            <a:pPr>
              <a:buClr>
                <a:srgbClr val="FFFFFF"/>
              </a:buClr>
            </a:pPr>
            <a:r>
              <a:rPr lang="en-US" sz="3600" dirty="0"/>
              <a:t>Genetic variation increases the chances that some members of the population may survive environmental pressures or changes.</a:t>
            </a:r>
          </a:p>
          <a:p>
            <a:pPr>
              <a:buClr>
                <a:srgbClr val="FFFFFF"/>
              </a:buClr>
            </a:pPr>
            <a:r>
              <a:rPr lang="en-US" sz="3600" dirty="0"/>
              <a:t>Small and isolated populations are less likely to survive such pressures.</a:t>
            </a:r>
          </a:p>
          <a:p>
            <a:pPr>
              <a:buClr>
                <a:srgbClr val="FFFFFF"/>
              </a:buClr>
            </a:pPr>
            <a:endParaRPr lang="en-US" dirty="0"/>
          </a:p>
        </p:txBody>
      </p:sp>
    </p:spTree>
    <p:extLst>
      <p:ext uri="{BB962C8B-B14F-4D97-AF65-F5344CB8AC3E}">
        <p14:creationId xmlns:p14="http://schemas.microsoft.com/office/powerpoint/2010/main" val="2359386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18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18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3929" name="Rectangle 9"/>
          <p:cNvSpPr>
            <a:spLocks noGrp="1" noChangeArrowheads="1"/>
          </p:cNvSpPr>
          <p:nvPr>
            <p:ph type="title"/>
          </p:nvPr>
        </p:nvSpPr>
        <p:spPr/>
        <p:txBody>
          <a:bodyPr>
            <a:normAutofit/>
          </a:bodyPr>
          <a:lstStyle/>
          <a:p>
            <a:r>
              <a:rPr lang="en-US"/>
              <a:t>Species and Population Survival</a:t>
            </a:r>
          </a:p>
        </p:txBody>
      </p:sp>
      <p:sp>
        <p:nvSpPr>
          <p:cNvPr id="1233926"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a:buClr>
                <a:srgbClr val="FFFFFF"/>
              </a:buClr>
            </a:pPr>
            <a:r>
              <a:rPr lang="en-US" sz="3200" dirty="0"/>
              <a:t>When a population shrinks, its genetic diversity decreases as though it is passing through a bottleneck.</a:t>
            </a:r>
          </a:p>
          <a:p>
            <a:pPr>
              <a:buClr>
                <a:srgbClr val="FFFFFF"/>
              </a:buClr>
            </a:pPr>
            <a:r>
              <a:rPr lang="en-US" sz="3200" dirty="0"/>
              <a:t>Even if such a population is able to increase again, there will be inbreeding within a smaller variety of genes.</a:t>
            </a:r>
          </a:p>
          <a:p>
            <a:pPr>
              <a:buClr>
                <a:srgbClr val="FFFFFF"/>
              </a:buClr>
            </a:pPr>
            <a:r>
              <a:rPr lang="en-US" sz="3200" dirty="0"/>
              <a:t>The members of the population may then become more likely to inherit genetic diseases.</a:t>
            </a:r>
          </a:p>
        </p:txBody>
      </p:sp>
    </p:spTree>
    <p:extLst>
      <p:ext uri="{BB962C8B-B14F-4D97-AF65-F5344CB8AC3E}">
        <p14:creationId xmlns:p14="http://schemas.microsoft.com/office/powerpoint/2010/main" val="2968391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9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9592" name="Rectangle 8"/>
          <p:cNvSpPr>
            <a:spLocks noGrp="1" noChangeArrowheads="1"/>
          </p:cNvSpPr>
          <p:nvPr>
            <p:ph type="title"/>
          </p:nvPr>
        </p:nvSpPr>
        <p:spPr>
          <a:xfrm>
            <a:off x="457200" y="685800"/>
            <a:ext cx="7696200" cy="731838"/>
          </a:xfrm>
        </p:spPr>
        <p:txBody>
          <a:bodyPr>
            <a:normAutofit/>
          </a:bodyPr>
          <a:lstStyle/>
          <a:p>
            <a:r>
              <a:rPr lang="en-US"/>
              <a:t>Species and Population Survival</a:t>
            </a:r>
          </a:p>
        </p:txBody>
      </p:sp>
      <p:pic>
        <p:nvPicPr>
          <p:cNvPr id="1219593" name="Picture 9" descr="1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7638"/>
            <a:ext cx="8153400" cy="5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471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5977" name="Rectangle 9"/>
          <p:cNvSpPr>
            <a:spLocks noGrp="1" noChangeArrowheads="1"/>
          </p:cNvSpPr>
          <p:nvPr>
            <p:ph type="title"/>
          </p:nvPr>
        </p:nvSpPr>
        <p:spPr/>
        <p:txBody>
          <a:bodyPr/>
          <a:lstStyle/>
          <a:p>
            <a:r>
              <a:rPr lang="en-US" dirty="0"/>
              <a:t>Medical and Industrial Uses</a:t>
            </a:r>
          </a:p>
        </p:txBody>
      </p:sp>
      <p:sp>
        <p:nvSpPr>
          <p:cNvPr id="1235974"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buClr>
                <a:srgbClr val="FFFFFF"/>
              </a:buClr>
            </a:pPr>
            <a:r>
              <a:rPr lang="en-US" sz="3200" dirty="0"/>
              <a:t>About one quarter of the drugs prescribed in the United Sates are derived from plants, and almost all of the antibiotics are derived from chemicals found in fungi.</a:t>
            </a:r>
          </a:p>
          <a:p>
            <a:pPr>
              <a:buClr>
                <a:srgbClr val="FFFFFF"/>
              </a:buClr>
            </a:pPr>
            <a:r>
              <a:rPr lang="en-US" sz="3200" dirty="0"/>
              <a:t>New chemicals and industrial materials may be developed from chemicals discovered in all kinds of species.</a:t>
            </a:r>
          </a:p>
          <a:p>
            <a:pPr>
              <a:buClr>
                <a:srgbClr val="FFFFFF"/>
              </a:buClr>
            </a:pPr>
            <a:r>
              <a:rPr lang="en-US" sz="3200" dirty="0"/>
              <a:t>The scientific community continues to find new uses for biological material and genetic diversity.</a:t>
            </a:r>
          </a:p>
        </p:txBody>
      </p:sp>
    </p:spTree>
    <p:extLst>
      <p:ext uri="{BB962C8B-B14F-4D97-AF65-F5344CB8AC3E}">
        <p14:creationId xmlns:p14="http://schemas.microsoft.com/office/powerpoint/2010/main" val="145411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59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59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59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0355" name="Rectangle 3"/>
          <p:cNvSpPr>
            <a:spLocks noGrp="1" noChangeArrowheads="1"/>
          </p:cNvSpPr>
          <p:nvPr>
            <p:ph type="title"/>
          </p:nvPr>
        </p:nvSpPr>
        <p:spPr>
          <a:xfrm>
            <a:off x="457200" y="685800"/>
            <a:ext cx="4095750" cy="731838"/>
          </a:xfrm>
          <a:noFill/>
          <a:ln/>
        </p:spPr>
        <p:txBody>
          <a:bodyPr>
            <a:normAutofit/>
          </a:bodyPr>
          <a:lstStyle/>
          <a:p>
            <a:r>
              <a:rPr lang="en-US"/>
              <a:t>Medical Uses</a:t>
            </a:r>
          </a:p>
        </p:txBody>
      </p:sp>
      <p:pic>
        <p:nvPicPr>
          <p:cNvPr id="1380360" name="Picture 8" descr="10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9144000" cy="5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062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802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Agricultural Uses</a:t>
            </a:r>
            <a:endParaRPr lang="en-US" b="0"/>
          </a:p>
        </p:txBody>
      </p:sp>
      <p:sp>
        <p:nvSpPr>
          <p:cNvPr id="1238022"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a:buClr>
                <a:srgbClr val="FFFFFF"/>
              </a:buClr>
            </a:pPr>
            <a:r>
              <a:rPr lang="en-US" sz="2800" dirty="0"/>
              <a:t>Most of the crops produced around the world originated from a few areas of high biodiversity.</a:t>
            </a:r>
          </a:p>
          <a:p>
            <a:pPr>
              <a:buClr>
                <a:srgbClr val="FFFFFF"/>
              </a:buClr>
            </a:pPr>
            <a:r>
              <a:rPr lang="en-US" sz="2800" dirty="0"/>
              <a:t>Most new crop varieties are hybrids, or crops developed by combing genetic material from other populations.</a:t>
            </a:r>
          </a:p>
          <a:p>
            <a:pPr>
              <a:buClr>
                <a:srgbClr val="FFFFFF"/>
              </a:buClr>
            </a:pPr>
            <a:r>
              <a:rPr lang="en-US" sz="2800" dirty="0"/>
              <a:t>History has shown that depending on too few plants for food is risky. Famines have resulted when an important crop was wiped out by disease. But some crops have been saved by crossbreeding them with wild plant relatives.</a:t>
            </a:r>
          </a:p>
        </p:txBody>
      </p:sp>
    </p:spTree>
    <p:extLst>
      <p:ext uri="{BB962C8B-B14F-4D97-AF65-F5344CB8AC3E}">
        <p14:creationId xmlns:p14="http://schemas.microsoft.com/office/powerpoint/2010/main" val="646395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80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80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80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 World Rich in Biodiversity</a:t>
            </a:r>
            <a:endParaRPr lang="en-US" b="0"/>
          </a:p>
        </p:txBody>
      </p:sp>
      <p:sp>
        <p:nvSpPr>
          <p:cNvPr id="990214"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a:buClr>
                <a:srgbClr val="FFFFFF"/>
              </a:buClr>
            </a:pPr>
            <a:r>
              <a:rPr lang="en-US" sz="3200" b="1" u="sng" dirty="0">
                <a:solidFill>
                  <a:srgbClr val="FFCC00"/>
                </a:solidFill>
              </a:rPr>
              <a:t>Biodiversity</a:t>
            </a:r>
            <a:r>
              <a:rPr lang="en-US" sz="3200" b="1" dirty="0" smtClean="0">
                <a:solidFill>
                  <a:srgbClr val="FFCC00"/>
                </a:solidFill>
              </a:rPr>
              <a:t>,</a:t>
            </a:r>
            <a:r>
              <a:rPr lang="en-US" sz="3200" dirty="0" smtClean="0"/>
              <a:t> </a:t>
            </a:r>
            <a:r>
              <a:rPr lang="en-US" sz="3200" dirty="0"/>
              <a:t>is the variety of organisms in a given area, the genetic variation within a population, the variety of species in a community, or the variety of communities in an ecosystem</a:t>
            </a:r>
            <a:r>
              <a:rPr lang="en-US" sz="3200" dirty="0" smtClean="0"/>
              <a:t>.</a:t>
            </a:r>
          </a:p>
          <a:p>
            <a:pPr>
              <a:buClr>
                <a:srgbClr val="FFFFFF"/>
              </a:buClr>
            </a:pPr>
            <a:endParaRPr lang="en-US" dirty="0"/>
          </a:p>
          <a:p>
            <a:pPr>
              <a:buClr>
                <a:srgbClr val="FFFFFF"/>
              </a:buClr>
            </a:pPr>
            <a:r>
              <a:rPr lang="en-US" sz="2400" b="1" dirty="0"/>
              <a:t>Certain areas of the planet, such as tropical rainforests, contain an extraordinary variety of species.</a:t>
            </a:r>
          </a:p>
          <a:p>
            <a:pPr>
              <a:buClr>
                <a:srgbClr val="FFFFFF"/>
              </a:buClr>
            </a:pPr>
            <a:r>
              <a:rPr lang="en-US" sz="2400" b="1" dirty="0"/>
              <a:t>Humans need to understand and preserve biodiversity for our own survival</a:t>
            </a:r>
            <a:r>
              <a:rPr lang="en-US" sz="2400" dirty="0"/>
              <a:t>.</a:t>
            </a:r>
          </a:p>
        </p:txBody>
      </p:sp>
    </p:spTree>
    <p:extLst>
      <p:ext uri="{BB962C8B-B14F-4D97-AF65-F5344CB8AC3E}">
        <p14:creationId xmlns:p14="http://schemas.microsoft.com/office/powerpoint/2010/main" val="2184123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02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0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0067" name="Rectangle 3"/>
          <p:cNvSpPr>
            <a:spLocks noGrp="1" noChangeArrowheads="1"/>
          </p:cNvSpPr>
          <p:nvPr>
            <p:ph type="title"/>
          </p:nvPr>
        </p:nvSpPr>
        <p:spPr>
          <a:xfrm>
            <a:off x="457200" y="685800"/>
            <a:ext cx="5638800" cy="731838"/>
          </a:xfrm>
          <a:noFill/>
          <a:ln/>
        </p:spPr>
        <p:txBody>
          <a:bodyPr>
            <a:normAutofit/>
          </a:bodyPr>
          <a:lstStyle/>
          <a:p>
            <a:r>
              <a:rPr lang="en-US"/>
              <a:t>Agricultural Uses</a:t>
            </a:r>
          </a:p>
        </p:txBody>
      </p:sp>
      <p:pic>
        <p:nvPicPr>
          <p:cNvPr id="1240073" name="Picture 9" descr="10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17638"/>
            <a:ext cx="8000999"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925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2121" name="Rectangle 9"/>
          <p:cNvSpPr>
            <a:spLocks noGrp="1" noChangeArrowheads="1"/>
          </p:cNvSpPr>
          <p:nvPr>
            <p:ph type="title"/>
          </p:nvPr>
        </p:nvSpPr>
        <p:spPr/>
        <p:txBody>
          <a:bodyPr>
            <a:normAutofit/>
          </a:bodyPr>
          <a:lstStyle/>
          <a:p>
            <a:r>
              <a:rPr lang="en-US" dirty="0"/>
              <a:t>Ethics, Aesthetics, and Recreation</a:t>
            </a:r>
          </a:p>
        </p:txBody>
      </p:sp>
      <p:sp>
        <p:nvSpPr>
          <p:cNvPr id="1242118" name="Rectangle 6"/>
          <p:cNvSpPr>
            <a:spLocks noGrp="1" noChangeArrowheads="1"/>
          </p:cNvSpPr>
          <p:nvPr>
            <p:ph sz="quarter" idx="13"/>
          </p:nvPr>
        </p:nvSpPr>
        <p:spPr>
          <a:xfrm>
            <a:off x="428625" y="1498600"/>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buClr>
                <a:srgbClr val="FFFFFF"/>
              </a:buClr>
            </a:pPr>
            <a:r>
              <a:rPr lang="en-US" sz="2800" dirty="0"/>
              <a:t>Some people believe that we should preserve biodiversity for ethical reasons. They believe that species and ecosystems have a right to exist whether or not they have any other value.</a:t>
            </a:r>
          </a:p>
          <a:p>
            <a:pPr>
              <a:buClr>
                <a:srgbClr val="FFFFFF"/>
              </a:buClr>
            </a:pPr>
            <a:r>
              <a:rPr lang="en-US" sz="2800" dirty="0"/>
              <a:t>People also value biodiversity for aesthetic or personal enjoyment such as keeping pets, camping, picking flowers, or watching wildlife.</a:t>
            </a:r>
          </a:p>
          <a:p>
            <a:pPr>
              <a:buClr>
                <a:srgbClr val="FFFFFF"/>
              </a:buClr>
            </a:pPr>
            <a:r>
              <a:rPr lang="en-US" sz="2800" b="1" dirty="0">
                <a:solidFill>
                  <a:srgbClr val="FFCC00"/>
                </a:solidFill>
              </a:rPr>
              <a:t>Ecotourism</a:t>
            </a:r>
            <a:r>
              <a:rPr lang="en-US" sz="2800" dirty="0"/>
              <a:t> is a form of tourism that supports the conservation and sustainable development of ecologically unique areas.</a:t>
            </a:r>
          </a:p>
        </p:txBody>
      </p:sp>
    </p:spTree>
    <p:extLst>
      <p:ext uri="{BB962C8B-B14F-4D97-AF65-F5344CB8AC3E}">
        <p14:creationId xmlns:p14="http://schemas.microsoft.com/office/powerpoint/2010/main" val="1204120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21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21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21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Monoculture</a:t>
            </a:r>
            <a:endParaRPr lang="en-US" dirty="0"/>
          </a:p>
        </p:txBody>
      </p:sp>
      <p:sp>
        <p:nvSpPr>
          <p:cNvPr id="3" name="Content Placeholder 2"/>
          <p:cNvSpPr>
            <a:spLocks noGrp="1"/>
          </p:cNvSpPr>
          <p:nvPr>
            <p:ph sz="quarter" idx="13"/>
          </p:nvPr>
        </p:nvSpPr>
        <p:spPr/>
        <p:txBody>
          <a:bodyPr>
            <a:noAutofit/>
          </a:bodyPr>
          <a:lstStyle/>
          <a:p>
            <a:r>
              <a:rPr lang="en-US" sz="2800" dirty="0" smtClean="0"/>
              <a:t>The growing on one species of organism, such as a lawn, a wheat field or cornfield.</a:t>
            </a:r>
          </a:p>
          <a:p>
            <a:r>
              <a:rPr lang="en-US" sz="2800" dirty="0" smtClean="0"/>
              <a:t>Because all of the species are identical, there are few complex food webs and more diseases can spread quickly.</a:t>
            </a:r>
          </a:p>
          <a:p>
            <a:r>
              <a:rPr lang="en-US" sz="2800" dirty="0" smtClean="0"/>
              <a:t>Monoculture often requires extensive use of pesticides and herbicides.</a:t>
            </a:r>
          </a:p>
        </p:txBody>
      </p:sp>
    </p:spTree>
    <p:extLst>
      <p:ext uri="{BB962C8B-B14F-4D97-AF65-F5344CB8AC3E}">
        <p14:creationId xmlns:p14="http://schemas.microsoft.com/office/powerpoint/2010/main" val="2589254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Monoculture</a:t>
            </a:r>
            <a:endParaRPr lang="en-US" dirty="0"/>
          </a:p>
        </p:txBody>
      </p:sp>
      <p:sp>
        <p:nvSpPr>
          <p:cNvPr id="5" name="Content Placeholder 4"/>
          <p:cNvSpPr>
            <a:spLocks noGrp="1"/>
          </p:cNvSpPr>
          <p:nvPr>
            <p:ph sz="quarter" idx="13"/>
          </p:nvPr>
        </p:nvSpPr>
        <p:spPr/>
        <p:txBody>
          <a:bodyPr>
            <a:noAutofit/>
          </a:bodyPr>
          <a:lstStyle/>
          <a:p>
            <a:r>
              <a:rPr lang="en-US" sz="3200" dirty="0"/>
              <a:t>Humans often try to reduce diversity because it is easier to harvest crop if it all contains the same species.</a:t>
            </a:r>
          </a:p>
          <a:p>
            <a:endParaRPr lang="en-US" sz="3200" dirty="0"/>
          </a:p>
          <a:p>
            <a:r>
              <a:rPr lang="en-US" sz="3200" b="1" u="sng" dirty="0"/>
              <a:t>Diversity Index</a:t>
            </a:r>
            <a:r>
              <a:rPr lang="en-US" sz="3200" dirty="0"/>
              <a:t> – tells us how diverse a </a:t>
            </a:r>
            <a:r>
              <a:rPr lang="en-US" sz="3200" dirty="0" err="1"/>
              <a:t>pollulation</a:t>
            </a:r>
            <a:r>
              <a:rPr lang="en-US" sz="3200" dirty="0"/>
              <a:t> is, the more diverse, the healthy the habitat is.</a:t>
            </a:r>
          </a:p>
          <a:p>
            <a:endParaRPr lang="en-US" sz="3200" dirty="0"/>
          </a:p>
        </p:txBody>
      </p:sp>
    </p:spTree>
    <p:extLst>
      <p:ext uri="{BB962C8B-B14F-4D97-AF65-F5344CB8AC3E}">
        <p14:creationId xmlns:p14="http://schemas.microsoft.com/office/powerpoint/2010/main" val="2426702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75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Unknown Diversity</a:t>
            </a:r>
            <a:endParaRPr lang="en-US" b="0"/>
          </a:p>
        </p:txBody>
      </p:sp>
      <p:sp>
        <p:nvSpPr>
          <p:cNvPr id="1215494"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a:buClr>
                <a:srgbClr val="FFFFFF"/>
              </a:buClr>
            </a:pPr>
            <a:r>
              <a:rPr lang="en-US" sz="3200" dirty="0" smtClean="0"/>
              <a:t>The </a:t>
            </a:r>
            <a:r>
              <a:rPr lang="en-US" sz="3200" dirty="0"/>
              <a:t>number of species known to science is about 1.7 million, most of which are insects. However, the actual number of species on Earth is unknown.</a:t>
            </a:r>
          </a:p>
          <a:p>
            <a:pPr>
              <a:buClr>
                <a:srgbClr val="FFFFFF"/>
              </a:buClr>
            </a:pPr>
            <a:endParaRPr lang="en-US" sz="3200" dirty="0" smtClean="0"/>
          </a:p>
          <a:p>
            <a:pPr>
              <a:buClr>
                <a:srgbClr val="FFFFFF"/>
              </a:buClr>
            </a:pPr>
            <a:r>
              <a:rPr lang="en-US" sz="3200" dirty="0" smtClean="0"/>
              <a:t>Scientists </a:t>
            </a:r>
            <a:r>
              <a:rPr lang="en-US" sz="3200" dirty="0"/>
              <a:t>accept an estimate of greater than 10 million for the total number of species.</a:t>
            </a:r>
          </a:p>
          <a:p>
            <a:pPr>
              <a:buClr>
                <a:srgbClr val="FFFFFF"/>
              </a:buClr>
            </a:pPr>
            <a:endParaRPr lang="en-US" dirty="0"/>
          </a:p>
        </p:txBody>
      </p:sp>
    </p:spTree>
    <p:extLst>
      <p:ext uri="{BB962C8B-B14F-4D97-AF65-F5344CB8AC3E}">
        <p14:creationId xmlns:p14="http://schemas.microsoft.com/office/powerpoint/2010/main" val="1750831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54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54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5" name="Rectangle 3"/>
          <p:cNvSpPr>
            <a:spLocks noGrp="1" noChangeArrowheads="1"/>
          </p:cNvSpPr>
          <p:nvPr>
            <p:ph type="title"/>
          </p:nvPr>
        </p:nvSpPr>
        <p:spPr>
          <a:noFill/>
          <a:ln/>
        </p:spPr>
        <p:txBody>
          <a:bodyPr/>
          <a:lstStyle/>
          <a:p>
            <a:r>
              <a:rPr lang="en-US"/>
              <a:t>Unknown Diversity</a:t>
            </a:r>
          </a:p>
        </p:txBody>
      </p:sp>
      <p:pic>
        <p:nvPicPr>
          <p:cNvPr id="1134600" name="Picture 8" descr="1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15816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648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7541"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Unknown Diversity</a:t>
            </a:r>
            <a:endParaRPr lang="en-US" b="0"/>
          </a:p>
        </p:txBody>
      </p:sp>
      <p:sp>
        <p:nvSpPr>
          <p:cNvPr id="1217542"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sz="3200" dirty="0"/>
              <a:t>New species are considered known when they are collected and described scientifically</a:t>
            </a:r>
            <a:r>
              <a:rPr lang="en-US" sz="3200" dirty="0" smtClean="0"/>
              <a:t>.</a:t>
            </a:r>
          </a:p>
          <a:p>
            <a:pPr>
              <a:buClr>
                <a:srgbClr val="FFFFFF"/>
              </a:buClr>
            </a:pPr>
            <a:endParaRPr lang="en-US" sz="3200" dirty="0"/>
          </a:p>
          <a:p>
            <a:pPr>
              <a:buClr>
                <a:srgbClr val="FFFFFF"/>
              </a:buClr>
            </a:pPr>
            <a:r>
              <a:rPr lang="en-US" sz="3200" dirty="0"/>
              <a:t>Unknown species exist in remote wilderness, deep oceans, and even in cities</a:t>
            </a:r>
            <a:r>
              <a:rPr lang="en-US" sz="3200" dirty="0" smtClean="0"/>
              <a:t>.</a:t>
            </a:r>
          </a:p>
          <a:p>
            <a:pPr>
              <a:buClr>
                <a:srgbClr val="FFFFFF"/>
              </a:buClr>
            </a:pPr>
            <a:endParaRPr lang="en-US" sz="3200" dirty="0"/>
          </a:p>
          <a:p>
            <a:pPr>
              <a:buClr>
                <a:srgbClr val="FFFFFF"/>
              </a:buClr>
            </a:pPr>
            <a:r>
              <a:rPr lang="en-US" sz="3200" dirty="0"/>
              <a:t>Some types of species are harder to study and receive less attention than large, familiar species.</a:t>
            </a:r>
          </a:p>
          <a:p>
            <a:pPr>
              <a:buClr>
                <a:srgbClr val="FFFFFF"/>
              </a:buClr>
            </a:pPr>
            <a:endParaRPr lang="en-US" dirty="0"/>
          </a:p>
        </p:txBody>
      </p:sp>
    </p:spTree>
    <p:extLst>
      <p:ext uri="{BB962C8B-B14F-4D97-AF65-F5344CB8AC3E}">
        <p14:creationId xmlns:p14="http://schemas.microsoft.com/office/powerpoint/2010/main" val="32765671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75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75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75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8" y="358315"/>
            <a:ext cx="8749352" cy="634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9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7"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Levels of Diversity</a:t>
            </a:r>
            <a:endParaRPr lang="en-US" b="0"/>
          </a:p>
        </p:txBody>
      </p:sp>
      <p:sp>
        <p:nvSpPr>
          <p:cNvPr id="1221638"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70000" lnSpcReduction="20000"/>
          </a:bodyPr>
          <a:lstStyle/>
          <a:p>
            <a:pPr>
              <a:buClr>
                <a:srgbClr val="FFFFFF"/>
              </a:buClr>
            </a:pPr>
            <a:r>
              <a:rPr lang="en-US" sz="3800" b="1" u="sng" dirty="0" smtClean="0"/>
              <a:t>Species </a:t>
            </a:r>
            <a:r>
              <a:rPr lang="en-US" sz="3800" b="1" u="sng" dirty="0"/>
              <a:t>diversity </a:t>
            </a:r>
            <a:r>
              <a:rPr lang="en-US" sz="3800" dirty="0"/>
              <a:t>refers to all the differences between populations of species, as well as between different species</a:t>
            </a:r>
            <a:r>
              <a:rPr lang="en-US" sz="3800" dirty="0" smtClean="0"/>
              <a:t>.</a:t>
            </a:r>
          </a:p>
          <a:p>
            <a:pPr>
              <a:buClr>
                <a:srgbClr val="FFFFFF"/>
              </a:buClr>
            </a:pPr>
            <a:r>
              <a:rPr lang="en-US" sz="3800" b="1" u="sng" dirty="0" smtClean="0"/>
              <a:t>Ecosystem </a:t>
            </a:r>
            <a:r>
              <a:rPr lang="en-US" sz="3800" b="1" u="sng" dirty="0"/>
              <a:t>diversity</a:t>
            </a:r>
            <a:r>
              <a:rPr lang="en-US" sz="3800" dirty="0"/>
              <a:t> refers to the variety of habitats, communities, and ecological processes within and between ecosystems</a:t>
            </a:r>
            <a:r>
              <a:rPr lang="en-US" sz="3800" dirty="0" smtClean="0"/>
              <a:t>.</a:t>
            </a:r>
          </a:p>
          <a:p>
            <a:pPr>
              <a:buClr>
                <a:srgbClr val="FFFFFF"/>
              </a:buClr>
            </a:pPr>
            <a:r>
              <a:rPr lang="en-US" sz="3800" b="1" u="sng" dirty="0"/>
              <a:t>Genetic diversity </a:t>
            </a:r>
            <a:r>
              <a:rPr lang="en-US" sz="3800" dirty="0"/>
              <a:t>refers to all the different genes contained within all members of a population.</a:t>
            </a:r>
          </a:p>
          <a:p>
            <a:pPr>
              <a:buClr>
                <a:srgbClr val="FFFFFF"/>
              </a:buClr>
            </a:pPr>
            <a:r>
              <a:rPr lang="en-US" sz="3800" dirty="0"/>
              <a:t>A </a:t>
            </a:r>
            <a:r>
              <a:rPr lang="en-US" sz="3800" b="1" dirty="0"/>
              <a:t>gene</a:t>
            </a:r>
            <a:r>
              <a:rPr lang="en-US" sz="3800" dirty="0"/>
              <a:t> is a segment of DNA that is located in a chromosome and that codes for a specific hereditary trait.</a:t>
            </a:r>
          </a:p>
          <a:p>
            <a:pPr>
              <a:buClr>
                <a:srgbClr val="FFFFFF"/>
              </a:buClr>
            </a:pPr>
            <a:endParaRPr lang="en-US" dirty="0"/>
          </a:p>
          <a:p>
            <a:pPr>
              <a:buClr>
                <a:srgbClr val="FFFFFF"/>
              </a:buClr>
            </a:pPr>
            <a:endParaRPr lang="en-US" dirty="0"/>
          </a:p>
        </p:txBody>
      </p:sp>
    </p:spTree>
    <p:extLst>
      <p:ext uri="{BB962C8B-B14F-4D97-AF65-F5344CB8AC3E}">
        <p14:creationId xmlns:p14="http://schemas.microsoft.com/office/powerpoint/2010/main" val="4270995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1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1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16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16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5733" name="Rectangle 5"/>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Benefits of Biodiversity</a:t>
            </a:r>
            <a:endParaRPr lang="en-US" b="0" dirty="0"/>
          </a:p>
        </p:txBody>
      </p:sp>
      <p:sp>
        <p:nvSpPr>
          <p:cNvPr id="1225734" name="Rectangle 6"/>
          <p:cNvSpPr>
            <a:spLocks noGrp="1" noChangeArrowheads="1"/>
          </p:cNvSpPr>
          <p:nvPr>
            <p:ph sz="quarter" idx="13"/>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sz="3200" dirty="0"/>
              <a:t>Biodiversity can affect the stability of ecosystems and the sustainability of populations.</a:t>
            </a:r>
          </a:p>
          <a:p>
            <a:pPr>
              <a:buClr>
                <a:srgbClr val="FFFFFF"/>
              </a:buClr>
            </a:pPr>
            <a:endParaRPr lang="en-US" sz="3200" dirty="0" smtClean="0"/>
          </a:p>
          <a:p>
            <a:pPr>
              <a:buClr>
                <a:srgbClr val="FFFFFF"/>
              </a:buClr>
            </a:pPr>
            <a:r>
              <a:rPr lang="en-US" sz="3200" dirty="0" smtClean="0"/>
              <a:t>We </a:t>
            </a:r>
            <a:r>
              <a:rPr lang="en-US" sz="3200" dirty="0"/>
              <a:t>depend on healthy ecosystems to ensure a healthy biosphere that has balanced cycles of energy and nutrients. </a:t>
            </a:r>
            <a:endParaRPr lang="en-US" sz="3200" dirty="0" smtClean="0"/>
          </a:p>
          <a:p>
            <a:pPr>
              <a:buClr>
                <a:srgbClr val="FFFFFF"/>
              </a:buClr>
            </a:pPr>
            <a:endParaRPr lang="en-US" sz="3200" dirty="0"/>
          </a:p>
          <a:p>
            <a:pPr>
              <a:buClr>
                <a:srgbClr val="FFFFFF"/>
              </a:buClr>
            </a:pPr>
            <a:r>
              <a:rPr lang="en-US" sz="3200" dirty="0"/>
              <a:t>Species are part of these cycles.</a:t>
            </a:r>
          </a:p>
        </p:txBody>
      </p:sp>
    </p:spTree>
    <p:extLst>
      <p:ext uri="{BB962C8B-B14F-4D97-AF65-F5344CB8AC3E}">
        <p14:creationId xmlns:p14="http://schemas.microsoft.com/office/powerpoint/2010/main" val="3149172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57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57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57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4" grpId="0"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841</TotalTime>
  <Words>869</Words>
  <Application>Microsoft Office PowerPoint</Application>
  <PresentationFormat>On-screen Show (4:3)</PresentationFormat>
  <Paragraphs>69</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Biodiversity</vt:lpstr>
      <vt:lpstr>A World Rich in Biodiversity</vt:lpstr>
      <vt:lpstr>PowerPoint Presentation</vt:lpstr>
      <vt:lpstr>Unknown Diversity</vt:lpstr>
      <vt:lpstr>Unknown Diversity</vt:lpstr>
      <vt:lpstr>Unknown Diversity</vt:lpstr>
      <vt:lpstr>PowerPoint Presentation</vt:lpstr>
      <vt:lpstr>Levels of Diversity</vt:lpstr>
      <vt:lpstr>Benefits of Biodiversity</vt:lpstr>
      <vt:lpstr>Species Are Connected to Ecosystems</vt:lpstr>
      <vt:lpstr>PowerPoint Presentation</vt:lpstr>
      <vt:lpstr>PowerPoint Presentation</vt:lpstr>
      <vt:lpstr>Species Are Connected to Ecosystems</vt:lpstr>
      <vt:lpstr>Species and Population Survival</vt:lpstr>
      <vt:lpstr>Species and Population Survival</vt:lpstr>
      <vt:lpstr>Species and Population Survival</vt:lpstr>
      <vt:lpstr>Medical and Industrial Uses</vt:lpstr>
      <vt:lpstr>Medical Uses</vt:lpstr>
      <vt:lpstr>Agricultural Uses</vt:lpstr>
      <vt:lpstr>Agricultural Uses</vt:lpstr>
      <vt:lpstr>Ethics, Aesthetics, and Recreation</vt:lpstr>
      <vt:lpstr>Monoculture</vt:lpstr>
      <vt:lpstr>Monoculture</vt:lpstr>
    </vt:vector>
  </TitlesOfParts>
  <Company>Twinsburg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TCS</dc:creator>
  <cp:lastModifiedBy>TCS</cp:lastModifiedBy>
  <cp:revision>18</cp:revision>
  <dcterms:created xsi:type="dcterms:W3CDTF">2013-01-23T17:13:25Z</dcterms:created>
  <dcterms:modified xsi:type="dcterms:W3CDTF">2013-10-23T17:49:25Z</dcterms:modified>
</cp:coreProperties>
</file>